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33F6BB-94C2-4538-83AF-56FCCD726260}" type="datetimeFigureOut">
              <a:rPr lang="cs-CZ" smtClean="0"/>
              <a:t>1.2.2013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D6D69E-5CA1-4C78-99F9-6FC9EA87D8D8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7/7a/Steel_wire_rope.png/479px-Steel_wire_rope.png" TargetMode="External"/><Relationship Id="rId3" Type="http://schemas.openxmlformats.org/officeDocument/2006/relationships/hyperlink" Target="http://upload.wikimedia.org/wikipedia/commons/thumb/d/d8/Melted_raw-iron.jpg/800px-Melted_raw-iron.jpg" TargetMode="External"/><Relationship Id="rId7" Type="http://schemas.openxmlformats.org/officeDocument/2006/relationships/hyperlink" Target="http://static.ostroj.upgates.com/1/1bef95o8ys4fc4830fbd6fc.jpg" TargetMode="External"/><Relationship Id="rId12" Type="http://schemas.openxmlformats.org/officeDocument/2006/relationships/hyperlink" Target="http://upload.wikimedia.org/wikipedia/commons/thumb/2/22/Knivmagnet.jpg/646px-Knivmagnet.jpg" TargetMode="External"/><Relationship Id="rId2" Type="http://schemas.openxmlformats.org/officeDocument/2006/relationships/hyperlink" Target="http://upload.wikimedia.org/wikipedia/commons/thumb/9/9e/Castingiron.jpg/450px-Castingir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atedry.fmmi.vsb.cz/UMRTP/photo/profil.jpg" TargetMode="External"/><Relationship Id="rId11" Type="http://schemas.openxmlformats.org/officeDocument/2006/relationships/hyperlink" Target="http://upload.wikimedia.org/wikipedia/commons/thumb/1/17/Sauerstoffflasche.jpg/321px-Sauerstoffflasche.jpg" TargetMode="External"/><Relationship Id="rId5" Type="http://schemas.openxmlformats.org/officeDocument/2006/relationships/hyperlink" Target="http://home.tiscali.cz/chemie/images/nistej.gif" TargetMode="External"/><Relationship Id="rId10" Type="http://schemas.openxmlformats.org/officeDocument/2006/relationships/hyperlink" Target="http://upload.wikimedia.org/wikipedia/commons/thumb/4/4e/Sunset_Forth_Bridge.jpg/800px-Sunset_Forth_Bridge.jpg" TargetMode="External"/><Relationship Id="rId4" Type="http://schemas.openxmlformats.org/officeDocument/2006/relationships/hyperlink" Target="http://home.tiscali.cz/chemie/images/konvertor.gif" TargetMode="External"/><Relationship Id="rId9" Type="http://schemas.openxmlformats.org/officeDocument/2006/relationships/hyperlink" Target="http://upload.wikimedia.org/wikipedia/commons/thumb/7/79/PetrinObservationTower.jpg/390px-PetrinObservationTower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7498080" cy="1143000"/>
          </a:xfrm>
        </p:spPr>
        <p:txBody>
          <a:bodyPr/>
          <a:lstStyle/>
          <a:p>
            <a:pPr algn="ctr"/>
            <a:r>
              <a:rPr lang="cs-CZ" dirty="0" smtClean="0"/>
              <a:t>Výroba oceli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1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 na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1) Co je to zkujňování?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Odpověď: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proces odstraňování nekovových prvků (C, Si, S, P) ze surového železa oxidací kyslíkem</a:t>
            </a:r>
          </a:p>
          <a:p>
            <a:r>
              <a:rPr lang="cs-CZ" dirty="0" smtClean="0"/>
              <a:t>2) Jak vzniká popouštěná ocel a jak kalená ocel?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Odpověď: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ocel se zahřívá na vysokou teplotu, při jejím pomalém chladnutí vzniká popouštěná ocel, při prudkém ochlazení vzniká kalená ocel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Shrnutí</a:t>
            </a:r>
            <a:r>
              <a:rPr lang="cs-CZ" sz="3900" dirty="0" smtClean="0"/>
              <a:t/>
            </a:r>
            <a:br>
              <a:rPr lang="cs-CZ" sz="3900" dirty="0" smtClean="0"/>
            </a:br>
            <a:r>
              <a:rPr lang="cs-CZ" sz="3200" dirty="0" smtClean="0"/>
              <a:t>Doplňte text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Surové železo je ……… vlivem vysokého obsahu některých prvků …, …, …, P, …, …, … . Úprava surového železa probíhá v ………, do nichž se vhání ……… ……… a nežádoucí prvky se ……… . Vzniklé oxidy unikají z ……… nebo se stávají součástí ……… . Při výrobě oceli v ……… pecích se přidává k surovému železu ……… ……… . Vlastnosti oceli se dále zlepšují přídavkem některých kovů - …, …, </a:t>
            </a:r>
            <a:r>
              <a:rPr lang="cs-CZ" dirty="0" err="1" smtClean="0"/>
              <a:t>Cr</a:t>
            </a:r>
            <a:r>
              <a:rPr lang="cs-CZ" dirty="0" smtClean="0"/>
              <a:t>, …, …, vznikají tak různé druhy oceli - ………, ………, ………, ……… . Ocel se dále zpracovává kováním, ………, žíháním, ……… a ……… 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Surové železo je </a:t>
            </a:r>
            <a:r>
              <a:rPr lang="cs-CZ" dirty="0" smtClean="0">
                <a:solidFill>
                  <a:srgbClr val="FF0000"/>
                </a:solidFill>
              </a:rPr>
              <a:t>křehké</a:t>
            </a:r>
            <a:r>
              <a:rPr lang="cs-CZ" dirty="0" smtClean="0"/>
              <a:t> </a:t>
            </a:r>
            <a:r>
              <a:rPr lang="cs-CZ" dirty="0"/>
              <a:t>vlivem vysokého obsahu některých </a:t>
            </a:r>
            <a:r>
              <a:rPr lang="cs-CZ" dirty="0" smtClean="0"/>
              <a:t>prvků </a:t>
            </a: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Si</a:t>
            </a:r>
            <a:r>
              <a:rPr lang="cs-CZ" dirty="0" smtClean="0"/>
              <a:t>, </a:t>
            </a:r>
            <a:r>
              <a:rPr lang="cs-CZ" dirty="0">
                <a:solidFill>
                  <a:srgbClr val="FF0000"/>
                </a:solidFill>
              </a:rPr>
              <a:t>S</a:t>
            </a:r>
            <a:r>
              <a:rPr lang="cs-CZ" dirty="0" smtClean="0"/>
              <a:t>, </a:t>
            </a:r>
            <a:r>
              <a:rPr lang="cs-CZ" dirty="0"/>
              <a:t>P, </a:t>
            </a:r>
            <a:r>
              <a:rPr lang="cs-CZ" dirty="0">
                <a:solidFill>
                  <a:srgbClr val="FF0000"/>
                </a:solidFill>
              </a:rPr>
              <a:t>O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N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H</a:t>
            </a:r>
            <a:r>
              <a:rPr lang="cs-CZ" dirty="0" smtClean="0"/>
              <a:t>. </a:t>
            </a:r>
            <a:r>
              <a:rPr lang="cs-CZ" dirty="0"/>
              <a:t>Úprava surového železa probíhá v </a:t>
            </a:r>
            <a:r>
              <a:rPr lang="cs-CZ" dirty="0" smtClean="0">
                <a:solidFill>
                  <a:srgbClr val="FF0000"/>
                </a:solidFill>
              </a:rPr>
              <a:t>konvektorech</a:t>
            </a:r>
            <a:r>
              <a:rPr lang="cs-CZ" dirty="0" smtClean="0"/>
              <a:t>, </a:t>
            </a:r>
            <a:r>
              <a:rPr lang="cs-CZ" dirty="0"/>
              <a:t>do nichž se vhání </a:t>
            </a:r>
            <a:r>
              <a:rPr lang="cs-CZ" dirty="0" smtClean="0">
                <a:solidFill>
                  <a:srgbClr val="FF0000"/>
                </a:solidFill>
              </a:rPr>
              <a:t>horký vzduch</a:t>
            </a:r>
            <a:r>
              <a:rPr lang="cs-CZ" dirty="0" smtClean="0"/>
              <a:t> </a:t>
            </a:r>
            <a:r>
              <a:rPr lang="cs-CZ" dirty="0"/>
              <a:t>a nežádoucí prvky se </a:t>
            </a:r>
            <a:r>
              <a:rPr lang="cs-CZ" dirty="0" smtClean="0">
                <a:solidFill>
                  <a:srgbClr val="FF0000"/>
                </a:solidFill>
              </a:rPr>
              <a:t>oxidují</a:t>
            </a:r>
            <a:r>
              <a:rPr lang="cs-CZ" dirty="0" smtClean="0"/>
              <a:t>. </a:t>
            </a:r>
            <a:r>
              <a:rPr lang="cs-CZ" dirty="0"/>
              <a:t>Vzniklé oxidy unikají z </a:t>
            </a:r>
            <a:r>
              <a:rPr lang="cs-CZ" dirty="0" smtClean="0">
                <a:solidFill>
                  <a:srgbClr val="FF0000"/>
                </a:solidFill>
              </a:rPr>
              <a:t>taveniny</a:t>
            </a:r>
            <a:r>
              <a:rPr lang="cs-CZ" dirty="0" smtClean="0"/>
              <a:t> </a:t>
            </a:r>
            <a:r>
              <a:rPr lang="cs-CZ" dirty="0"/>
              <a:t>nebo se stávají součástí </a:t>
            </a:r>
            <a:r>
              <a:rPr lang="cs-CZ" dirty="0" smtClean="0">
                <a:solidFill>
                  <a:srgbClr val="FF0000"/>
                </a:solidFill>
              </a:rPr>
              <a:t>strusky</a:t>
            </a:r>
            <a:r>
              <a:rPr lang="cs-CZ" dirty="0" smtClean="0"/>
              <a:t>. </a:t>
            </a:r>
            <a:r>
              <a:rPr lang="cs-CZ" dirty="0"/>
              <a:t>Při výrobě oceli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>
                <a:solidFill>
                  <a:srgbClr val="FF0000"/>
                </a:solidFill>
              </a:rPr>
              <a:t>nístějových</a:t>
            </a:r>
            <a:r>
              <a:rPr lang="cs-CZ" dirty="0" smtClean="0"/>
              <a:t> </a:t>
            </a:r>
            <a:r>
              <a:rPr lang="cs-CZ" dirty="0"/>
              <a:t>pecích se přidává k surovému železu </a:t>
            </a:r>
            <a:r>
              <a:rPr lang="cs-CZ" dirty="0" smtClean="0">
                <a:solidFill>
                  <a:srgbClr val="FF0000"/>
                </a:solidFill>
              </a:rPr>
              <a:t>železný šrot</a:t>
            </a:r>
            <a:r>
              <a:rPr lang="cs-CZ" dirty="0" smtClean="0"/>
              <a:t>. </a:t>
            </a:r>
            <a:r>
              <a:rPr lang="cs-CZ" dirty="0"/>
              <a:t>Vlastnosti oceli se dále zlepšují přídavkem některých kovů - </a:t>
            </a:r>
            <a:r>
              <a:rPr lang="cs-CZ" dirty="0" smtClean="0">
                <a:solidFill>
                  <a:srgbClr val="FF0000"/>
                </a:solidFill>
              </a:rPr>
              <a:t>Ti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, </a:t>
            </a:r>
            <a:r>
              <a:rPr lang="cs-CZ" dirty="0" err="1"/>
              <a:t>Cr</a:t>
            </a:r>
            <a:r>
              <a:rPr lang="cs-CZ" dirty="0"/>
              <a:t>, </a:t>
            </a:r>
            <a:r>
              <a:rPr lang="cs-CZ" dirty="0" err="1" smtClean="0">
                <a:solidFill>
                  <a:srgbClr val="FF0000"/>
                </a:solidFill>
              </a:rPr>
              <a:t>Mn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Ni</a:t>
            </a:r>
            <a:r>
              <a:rPr lang="cs-CZ" dirty="0" smtClean="0"/>
              <a:t>, </a:t>
            </a:r>
            <a:r>
              <a:rPr lang="cs-CZ" dirty="0"/>
              <a:t>vznikají tak různé druhy oceli - </a:t>
            </a:r>
            <a:r>
              <a:rPr lang="cs-CZ" dirty="0" smtClean="0">
                <a:solidFill>
                  <a:srgbClr val="FF0000"/>
                </a:solidFill>
              </a:rPr>
              <a:t>uhlíková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nerezová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žáruvzdorná</a:t>
            </a:r>
            <a:r>
              <a:rPr lang="cs-CZ" dirty="0" smtClean="0"/>
              <a:t>, </a:t>
            </a:r>
            <a:r>
              <a:rPr lang="cs-CZ" dirty="0" smtClean="0">
                <a:solidFill>
                  <a:srgbClr val="FF0000"/>
                </a:solidFill>
              </a:rPr>
              <a:t>tvrdá</a:t>
            </a:r>
            <a:r>
              <a:rPr lang="cs-CZ" dirty="0" smtClean="0"/>
              <a:t>. </a:t>
            </a:r>
            <a:r>
              <a:rPr lang="cs-CZ" dirty="0"/>
              <a:t>Ocel se dále zpracovává kováním, </a:t>
            </a:r>
            <a:r>
              <a:rPr lang="cs-CZ" dirty="0" smtClean="0">
                <a:solidFill>
                  <a:srgbClr val="FF0000"/>
                </a:solidFill>
              </a:rPr>
              <a:t>válcováním</a:t>
            </a:r>
            <a:r>
              <a:rPr lang="cs-CZ" dirty="0" smtClean="0"/>
              <a:t>, </a:t>
            </a:r>
            <a:r>
              <a:rPr lang="cs-CZ" dirty="0"/>
              <a:t>žíháním, </a:t>
            </a:r>
            <a:r>
              <a:rPr lang="cs-CZ" dirty="0" smtClean="0">
                <a:solidFill>
                  <a:srgbClr val="FF0000"/>
                </a:solidFill>
              </a:rPr>
              <a:t>popouštěním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 smtClean="0">
                <a:solidFill>
                  <a:srgbClr val="FF0000"/>
                </a:solidFill>
              </a:rPr>
              <a:t>kalením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9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upload.wikimedia.org/wikipedia/commons/thumb/9/9e/Castingiron.jpg/450px-Castingiron.jpg</a:t>
            </a:r>
            <a:endParaRPr lang="cs-CZ" dirty="0" smtClean="0"/>
          </a:p>
          <a:p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upload.wikimedia.org/wikipedia/commons/thumb/d/d8/Melted_raw-iron.jpg/800px-Melted_raw-iron.jpg</a:t>
            </a:r>
            <a:endParaRPr lang="cs-CZ" dirty="0" smtClean="0"/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home.tiscali.cz/chemie/images/konvertor.gif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home.tiscali.cz/chemie/images/nistej.gif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katedry.fmmi.vsb.cz/UMRTP/photo/profil.jpg</a:t>
            </a:r>
            <a:endParaRPr lang="cs-CZ" dirty="0"/>
          </a:p>
          <a:p>
            <a:r>
              <a:rPr lang="cs-CZ" dirty="0">
                <a:hlinkClick r:id="rId7"/>
              </a:rPr>
              <a:t>http://</a:t>
            </a:r>
            <a:r>
              <a:rPr lang="cs-CZ" dirty="0" smtClean="0">
                <a:hlinkClick r:id="rId7"/>
              </a:rPr>
              <a:t>static.ostroj.upgates.com/1/1bef95o8ys4fc4830fbd6fc.jpg</a:t>
            </a:r>
            <a:endParaRPr lang="cs-CZ" dirty="0" smtClean="0"/>
          </a:p>
          <a:p>
            <a:r>
              <a:rPr lang="cs-CZ" dirty="0">
                <a:hlinkClick r:id="rId8"/>
              </a:rPr>
              <a:t>http://</a:t>
            </a:r>
            <a:r>
              <a:rPr lang="cs-CZ" dirty="0" smtClean="0">
                <a:hlinkClick r:id="rId8"/>
              </a:rPr>
              <a:t>upload.wikimedia.org/wikipedia/commons/thumb/7/7a/Steel_wire_rope.png/479px-Steel_wire_rope.png</a:t>
            </a:r>
            <a:endParaRPr lang="cs-CZ" dirty="0" smtClean="0"/>
          </a:p>
          <a:p>
            <a:r>
              <a:rPr lang="cs-CZ" dirty="0">
                <a:hlinkClick r:id="rId9"/>
              </a:rPr>
              <a:t>http://</a:t>
            </a:r>
            <a:r>
              <a:rPr lang="cs-CZ" dirty="0" smtClean="0">
                <a:hlinkClick r:id="rId9"/>
              </a:rPr>
              <a:t>upload.wikimedia.org/wikipedia/commons/thumb/7/79/PetrinObservationTower.jpg/390px-PetrinObservationTower.jpg</a:t>
            </a:r>
            <a:endParaRPr lang="cs-CZ" dirty="0" smtClean="0"/>
          </a:p>
          <a:p>
            <a:r>
              <a:rPr lang="cs-CZ" dirty="0">
                <a:hlinkClick r:id="rId10"/>
              </a:rPr>
              <a:t>http://</a:t>
            </a:r>
            <a:r>
              <a:rPr lang="cs-CZ" dirty="0" smtClean="0">
                <a:hlinkClick r:id="rId10"/>
              </a:rPr>
              <a:t>upload.wikimedia.org/wikipedia/commons/thumb/4/4e/Sunset_Forth_Bridge.jpg/800px-Sunset_Forth_Bridge.jpg</a:t>
            </a:r>
            <a:endParaRPr lang="cs-CZ" dirty="0" smtClean="0"/>
          </a:p>
          <a:p>
            <a:r>
              <a:rPr lang="cs-CZ" dirty="0">
                <a:hlinkClick r:id="rId11"/>
              </a:rPr>
              <a:t>http://</a:t>
            </a:r>
            <a:r>
              <a:rPr lang="cs-CZ" dirty="0" smtClean="0">
                <a:hlinkClick r:id="rId11"/>
              </a:rPr>
              <a:t>upload.wikimedia.org/wikipedia/commons/thumb/1/17/Sauerstoffflasche.jpg/321px-Sauerstoffflasche.jpg</a:t>
            </a:r>
            <a:endParaRPr lang="cs-CZ" dirty="0" smtClean="0"/>
          </a:p>
          <a:p>
            <a:r>
              <a:rPr lang="cs-CZ" dirty="0">
                <a:hlinkClick r:id="rId12"/>
              </a:rPr>
              <a:t>http://</a:t>
            </a:r>
            <a:r>
              <a:rPr lang="cs-CZ" dirty="0" smtClean="0">
                <a:hlinkClick r:id="rId12"/>
              </a:rPr>
              <a:t>upload.wikimedia.org/wikipedia/commons/thumb/2/22/Knivmagnet.jpg/646px-Knivmagnet.jpg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3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Nevýhody surového železa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vysoký obsah C, Si, S, P, O, N, H</a:t>
            </a:r>
          </a:p>
          <a:p>
            <a:r>
              <a:rPr lang="cs-CZ" dirty="0" smtClean="0"/>
              <a:t>je křehké</a:t>
            </a:r>
          </a:p>
          <a:p>
            <a:r>
              <a:rPr lang="cs-CZ" dirty="0"/>
              <a:t>n</a:t>
            </a:r>
            <a:r>
              <a:rPr lang="cs-CZ" dirty="0" smtClean="0"/>
              <a:t>edá se zpracovávat kováním a tažením</a:t>
            </a:r>
          </a:p>
          <a:p>
            <a:endParaRPr lang="cs-CZ" dirty="0"/>
          </a:p>
        </p:txBody>
      </p:sp>
      <p:pic>
        <p:nvPicPr>
          <p:cNvPr id="1026" name="Picture 2" descr="Soubor:Castingir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82" y="3140967"/>
            <a:ext cx="2726446" cy="36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Melted raw-i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6"/>
            <a:ext cx="4896544" cy="36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20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Úprava surového železa na ocel </a:t>
            </a:r>
            <a:br>
              <a:rPr lang="cs-CZ" dirty="0" smtClean="0"/>
            </a:br>
            <a:r>
              <a:rPr lang="cs-CZ" dirty="0" smtClean="0"/>
              <a:t>= zkujňování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b="1" dirty="0" smtClean="0"/>
              <a:t>1) v konvektorech</a:t>
            </a:r>
          </a:p>
          <a:p>
            <a:r>
              <a:rPr lang="cs-CZ" dirty="0" smtClean="0"/>
              <a:t>horký vzduch (O</a:t>
            </a:r>
            <a:r>
              <a:rPr lang="cs-CZ" baseline="-25000" dirty="0" smtClean="0"/>
              <a:t>2</a:t>
            </a:r>
            <a:r>
              <a:rPr lang="cs-CZ" dirty="0" smtClean="0"/>
              <a:t>) je foukán otvory ve dně</a:t>
            </a:r>
          </a:p>
          <a:p>
            <a:r>
              <a:rPr lang="cs-CZ" dirty="0" smtClean="0"/>
              <a:t>nežádoucí prvky jsou odstraňovány oxidací</a:t>
            </a:r>
          </a:p>
          <a:p>
            <a:r>
              <a:rPr lang="cs-CZ" dirty="0" smtClean="0"/>
              <a:t>vzniklé oxidy unikají z taveniny (CO</a:t>
            </a:r>
            <a:r>
              <a:rPr lang="cs-CZ" baseline="-25000" dirty="0" smtClean="0"/>
              <a:t>2</a:t>
            </a:r>
            <a:r>
              <a:rPr lang="cs-CZ" dirty="0" smtClean="0"/>
              <a:t>, CO, SO</a:t>
            </a:r>
            <a:r>
              <a:rPr lang="cs-CZ" baseline="-25000" dirty="0" smtClean="0"/>
              <a:t>2</a:t>
            </a:r>
            <a:r>
              <a:rPr lang="cs-CZ" dirty="0" smtClean="0"/>
              <a:t>) nebo se stávají součástí strusky (P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5</a:t>
            </a:r>
            <a:r>
              <a:rPr lang="cs-CZ" dirty="0" smtClean="0"/>
              <a:t>, SiO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MnO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6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Konvektor</a:t>
            </a:r>
            <a:endParaRPr lang="cs-CZ" dirty="0"/>
          </a:p>
        </p:txBody>
      </p:sp>
      <p:pic>
        <p:nvPicPr>
          <p:cNvPr id="2050" name="Picture 2" descr="http://home.tiscali.cz/chemie/images/konver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20" y="1700808"/>
            <a:ext cx="7488833" cy="35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9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Úprava surového železa na ocel </a:t>
            </a:r>
            <a:br>
              <a:rPr lang="cs-CZ" dirty="0"/>
            </a:br>
            <a:r>
              <a:rPr lang="cs-CZ" dirty="0"/>
              <a:t>= zkujňování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b="1" dirty="0" smtClean="0"/>
              <a:t>2) v nístějových pecích</a:t>
            </a:r>
          </a:p>
          <a:p>
            <a:r>
              <a:rPr lang="cs-CZ" dirty="0" smtClean="0"/>
              <a:t>k surovému železu se přidává železný šrot </a:t>
            </a:r>
          </a:p>
          <a:p>
            <a:r>
              <a:rPr lang="cs-CZ" dirty="0" smtClean="0"/>
              <a:t>směs se taví při teplotě nad 1600˚C</a:t>
            </a:r>
          </a:p>
          <a:p>
            <a:r>
              <a:rPr lang="cs-CZ" dirty="0" smtClean="0"/>
              <a:t>pec je vyhřívaná topným plynem nebo elektrickým proudem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0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Nístějová pec</a:t>
            </a:r>
            <a:endParaRPr lang="cs-CZ" dirty="0"/>
          </a:p>
        </p:txBody>
      </p:sp>
      <p:pic>
        <p:nvPicPr>
          <p:cNvPr id="3074" name="Picture 2" descr="http://home.tiscali.cz/chemie/images/niste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58"/>
            <a:ext cx="5184576" cy="546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ocelí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vlastnosti oceli se dále zlepšují přídavkem některých kovů:  Ti, V, </a:t>
            </a:r>
            <a:r>
              <a:rPr lang="cs-CZ" dirty="0" err="1" smtClean="0"/>
              <a:t>Cr</a:t>
            </a:r>
            <a:r>
              <a:rPr lang="cs-CZ" dirty="0" smtClean="0"/>
              <a:t>, </a:t>
            </a:r>
            <a:r>
              <a:rPr lang="cs-CZ" dirty="0" err="1" smtClean="0"/>
              <a:t>Mn</a:t>
            </a:r>
            <a:r>
              <a:rPr lang="cs-CZ" dirty="0" smtClean="0"/>
              <a:t>, Ni</a:t>
            </a:r>
          </a:p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uhlíková ocel </a:t>
            </a:r>
            <a:r>
              <a:rPr lang="cs-CZ" dirty="0" smtClean="0"/>
              <a:t>- plechy (konzervy, auta, 				   dráty)</a:t>
            </a:r>
          </a:p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nerezová ocel</a:t>
            </a:r>
          </a:p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žáruvzdorná ocel </a:t>
            </a:r>
            <a:r>
              <a:rPr lang="cs-CZ" dirty="0" smtClean="0"/>
              <a:t>(obráběcí stroje)</a:t>
            </a:r>
          </a:p>
          <a:p>
            <a:r>
              <a:rPr lang="cs-CZ" dirty="0" smtClean="0"/>
              <a:t>- </a:t>
            </a:r>
            <a:r>
              <a:rPr lang="cs-CZ" dirty="0" smtClean="0">
                <a:solidFill>
                  <a:srgbClr val="FF0000"/>
                </a:solidFill>
              </a:rPr>
              <a:t>tvrdá ocel </a:t>
            </a:r>
            <a:r>
              <a:rPr lang="cs-CZ" dirty="0" smtClean="0"/>
              <a:t>(pancířové desky - trezory)</a:t>
            </a:r>
          </a:p>
        </p:txBody>
      </p:sp>
    </p:spTree>
    <p:extLst>
      <p:ext uri="{BB962C8B-B14F-4D97-AF65-F5344CB8AC3E}">
        <p14:creationId xmlns:p14="http://schemas.microsoft.com/office/powerpoint/2010/main" val="71777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zpracování oceli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mechanické</a:t>
            </a:r>
            <a:r>
              <a:rPr lang="cs-CZ" dirty="0" smtClean="0"/>
              <a:t> - </a:t>
            </a:r>
            <a:r>
              <a:rPr lang="cs-CZ" dirty="0" smtClean="0">
                <a:solidFill>
                  <a:srgbClr val="FF0000"/>
                </a:solidFill>
              </a:rPr>
              <a:t>kování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</a:t>
            </a:r>
            <a:r>
              <a:rPr lang="cs-CZ" dirty="0"/>
              <a:t>	 </a:t>
            </a:r>
            <a:r>
              <a:rPr lang="cs-CZ" dirty="0" smtClean="0"/>
              <a:t>      - </a:t>
            </a:r>
            <a:r>
              <a:rPr lang="cs-CZ" dirty="0" smtClean="0">
                <a:solidFill>
                  <a:srgbClr val="FF0000"/>
                </a:solidFill>
              </a:rPr>
              <a:t>válcování</a:t>
            </a:r>
          </a:p>
          <a:p>
            <a:r>
              <a:rPr lang="cs-CZ" b="1" dirty="0" smtClean="0"/>
              <a:t>tepelné</a:t>
            </a:r>
            <a:r>
              <a:rPr lang="cs-CZ" dirty="0" smtClean="0"/>
              <a:t> - </a:t>
            </a:r>
            <a:r>
              <a:rPr lang="cs-CZ" dirty="0" smtClean="0">
                <a:solidFill>
                  <a:srgbClr val="FF0000"/>
                </a:solidFill>
              </a:rPr>
              <a:t>žíhání</a:t>
            </a:r>
            <a:r>
              <a:rPr lang="cs-CZ" dirty="0" smtClean="0"/>
              <a:t> (ohřátí na 500 - 1200</a:t>
            </a:r>
            <a:r>
              <a:rPr lang="cs-CZ" dirty="0"/>
              <a:t>˚</a:t>
            </a:r>
            <a:r>
              <a:rPr lang="cs-CZ" dirty="0" smtClean="0"/>
              <a:t>C, poté pozvolné ochlazování při asi 20</a:t>
            </a:r>
            <a:r>
              <a:rPr lang="cs-CZ" dirty="0"/>
              <a:t>˚</a:t>
            </a:r>
            <a:r>
              <a:rPr lang="cs-CZ" dirty="0" smtClean="0"/>
              <a:t>C)</a:t>
            </a:r>
            <a:br>
              <a:rPr lang="cs-CZ" dirty="0" smtClean="0"/>
            </a:br>
            <a:r>
              <a:rPr lang="cs-CZ" dirty="0" smtClean="0"/>
              <a:t>	       	- </a:t>
            </a:r>
            <a:r>
              <a:rPr lang="cs-CZ" dirty="0" smtClean="0">
                <a:solidFill>
                  <a:srgbClr val="FF0000"/>
                </a:solidFill>
              </a:rPr>
              <a:t>popouštění </a:t>
            </a:r>
            <a:r>
              <a:rPr lang="cs-CZ" dirty="0" smtClean="0"/>
              <a:t>(ohřívání a následné pomalé ochlazování oceli)</a:t>
            </a:r>
            <a:br>
              <a:rPr lang="cs-CZ" dirty="0" smtClean="0"/>
            </a:br>
            <a:r>
              <a:rPr lang="cs-CZ" dirty="0" smtClean="0"/>
              <a:t>		- </a:t>
            </a:r>
            <a:r>
              <a:rPr lang="cs-CZ" dirty="0" smtClean="0">
                <a:solidFill>
                  <a:srgbClr val="FF0000"/>
                </a:solidFill>
              </a:rPr>
              <a:t>kalení</a:t>
            </a:r>
            <a:r>
              <a:rPr lang="cs-CZ" dirty="0" smtClean="0"/>
              <a:t> (ohřátí a rychlé ochlazení 				    oceli)</a:t>
            </a:r>
          </a:p>
          <a:p>
            <a:r>
              <a:rPr lang="cs-CZ" dirty="0" smtClean="0"/>
              <a:t>kalená ocel je tvrdá a lámavá</a:t>
            </a:r>
          </a:p>
          <a:p>
            <a:r>
              <a:rPr lang="cs-CZ" dirty="0" smtClean="0"/>
              <a:t>popouštěná ocel je pružná</a:t>
            </a:r>
          </a:p>
          <a:p>
            <a:r>
              <a:rPr lang="cs-CZ" dirty="0" smtClean="0"/>
              <a:t>žíhaná ocel je povrchově tvrdá</a:t>
            </a:r>
            <a:endParaRPr lang="cs-CZ" dirty="0"/>
          </a:p>
          <a:p>
            <a:endParaRPr lang="cs-CZ" dirty="0" smtClean="0"/>
          </a:p>
        </p:txBody>
      </p:sp>
      <p:pic>
        <p:nvPicPr>
          <p:cNvPr id="4098" name="Picture 2" descr="http://katedry.fmmi.vsb.cz/UMRTP/photo/prof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6717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ostroj.upgates.com/1/1bef95o8ys4fc4830fbd6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149080"/>
            <a:ext cx="24922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Steel wire 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56"/>
            <a:ext cx="2281238" cy="2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Výrobky z oceli</a:t>
            </a:r>
            <a:endParaRPr lang="cs-CZ" dirty="0"/>
          </a:p>
        </p:txBody>
      </p:sp>
      <p:pic>
        <p:nvPicPr>
          <p:cNvPr id="5124" name="Picture 4" descr="Soubor:PetrinObservationT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55"/>
            <a:ext cx="2016224" cy="2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oubor:Sunset Forth Bri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726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oubor:Sauerstoffflasch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54"/>
            <a:ext cx="2088232" cy="2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oubor:Knivmag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7260"/>
            <a:ext cx="3240360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5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</TotalTime>
  <Words>357</Words>
  <Application>Microsoft Office PowerPoint</Application>
  <PresentationFormat>Předvádění na obrazovce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Slunovrat</vt:lpstr>
      <vt:lpstr>Výroba oceli</vt:lpstr>
      <vt:lpstr>Nevýhody surového železa</vt:lpstr>
      <vt:lpstr>Úprava surového železa na ocel  = zkujňování</vt:lpstr>
      <vt:lpstr>Konvektor</vt:lpstr>
      <vt:lpstr>Úprava surového železa na ocel  = zkujňování</vt:lpstr>
      <vt:lpstr>Nístějová pec</vt:lpstr>
      <vt:lpstr>Druhy ocelí</vt:lpstr>
      <vt:lpstr>Další zpracování oceli</vt:lpstr>
      <vt:lpstr>Výrobky z oceli</vt:lpstr>
      <vt:lpstr>Odpovězte na otázky</vt:lpstr>
      <vt:lpstr>Shrnutí Doplňte text</vt:lpstr>
      <vt:lpstr>Řešení shrnutí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oceli</dc:title>
  <dc:creator>Svatka</dc:creator>
  <cp:lastModifiedBy>Svatka</cp:lastModifiedBy>
  <cp:revision>13</cp:revision>
  <dcterms:created xsi:type="dcterms:W3CDTF">2013-02-01T15:23:03Z</dcterms:created>
  <dcterms:modified xsi:type="dcterms:W3CDTF">2013-02-01T22:22:37Z</dcterms:modified>
</cp:coreProperties>
</file>